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86503" y="640080"/>
            <a:ext cx="2806337" cy="2651760"/>
          </a:xfrm>
          <a:prstGeom prst="ellipse">
            <a:avLst/>
          </a:prstGeom>
          <a:solidFill>
            <a:srgbClr val="008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0805C"/>
                </a:solidFill>
                <a:latin typeface="Aptos"/>
              </a:rPr>
              <a:t>MEMBERSHIP 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234440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dirty="0">
                <a:solidFill>
                  <a:srgbClr val="70182B"/>
                </a:solidFill>
                <a:latin typeface="Aptos"/>
              </a:rPr>
              <a:t>Vidya </a:t>
            </a:r>
            <a:r>
              <a:rPr sz="3800" b="1" dirty="0" err="1">
                <a:solidFill>
                  <a:srgbClr val="70182B"/>
                </a:solidFill>
                <a:latin typeface="Aptos"/>
              </a:rPr>
              <a:t>Arogyam</a:t>
            </a:r>
            <a:r>
              <a:rPr sz="3800" b="1" dirty="0">
                <a:solidFill>
                  <a:srgbClr val="70182B"/>
                </a:solidFill>
                <a:latin typeface="Aptos"/>
              </a:rPr>
              <a:t>
Healthy Life Program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560320"/>
            <a:ext cx="100584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dirty="0">
                <a:solidFill>
                  <a:srgbClr val="00805C"/>
                </a:solidFill>
                <a:latin typeface="Aptos"/>
              </a:rPr>
              <a:t>IndusInd General Insurance  </a:t>
            </a:r>
            <a:r>
              <a:rPr lang="en-US" sz="2200" b="1" dirty="0">
                <a:solidFill>
                  <a:srgbClr val="00805C"/>
                </a:solidFill>
                <a:latin typeface="Aptos"/>
              </a:rPr>
              <a:t>&amp; </a:t>
            </a:r>
            <a:r>
              <a:rPr sz="2200" b="1" dirty="0">
                <a:solidFill>
                  <a:srgbClr val="00805C"/>
                </a:solidFill>
                <a:latin typeface="Aptos"/>
              </a:rPr>
              <a:t> ICICI Lombard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46120"/>
            <a:ext cx="91440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dirty="0">
                <a:solidFill>
                  <a:srgbClr val="2D2323"/>
                </a:solidFill>
                <a:latin typeface="Aptos"/>
              </a:rPr>
              <a:t>One membership</a:t>
            </a:r>
            <a:r>
              <a:rPr lang="en-IN" sz="1900" dirty="0">
                <a:solidFill>
                  <a:srgbClr val="2D2323"/>
                </a:solidFill>
                <a:latin typeface="Aptos"/>
              </a:rPr>
              <a:t> – Many </a:t>
            </a:r>
            <a:r>
              <a:rPr sz="1900" b="0" dirty="0">
                <a:solidFill>
                  <a:srgbClr val="2D2323"/>
                </a:solidFill>
                <a:latin typeface="Aptos"/>
              </a:rPr>
              <a:t>powerful benefits.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160520"/>
            <a:ext cx="24737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dirty="0">
                <a:solidFill>
                  <a:srgbClr val="70182B"/>
                </a:solidFill>
                <a:latin typeface="Aptos"/>
              </a:rPr>
              <a:t>₹599 MEMBERSHIP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4160520"/>
            <a:ext cx="56437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000" b="1" dirty="0">
                <a:solidFill>
                  <a:srgbClr val="00805C"/>
                </a:solidFill>
                <a:latin typeface="Aptos"/>
              </a:rPr>
              <a:t>Free Health Check </a:t>
            </a:r>
            <a:r>
              <a:rPr sz="2000" b="1" dirty="0">
                <a:solidFill>
                  <a:srgbClr val="00805C"/>
                </a:solidFill>
                <a:latin typeface="Aptos"/>
              </a:rPr>
              <a:t>82-P</a:t>
            </a:r>
            <a:r>
              <a:rPr lang="en-US" sz="2000" b="1" dirty="0">
                <a:solidFill>
                  <a:srgbClr val="00805C"/>
                </a:solidFill>
                <a:latin typeface="Aptos"/>
              </a:rPr>
              <a:t>arameters</a:t>
            </a:r>
            <a:endParaRPr sz="2000" b="1" dirty="0">
              <a:solidFill>
                <a:srgbClr val="00805C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92181" y="4160520"/>
            <a:ext cx="39682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000" b="1" dirty="0">
                <a:solidFill>
                  <a:srgbClr val="EB8E18"/>
                </a:solidFill>
                <a:latin typeface="Aptos"/>
              </a:rPr>
              <a:t>Insurance cover from </a:t>
            </a:r>
            <a:r>
              <a:rPr sz="2000" b="1" dirty="0">
                <a:solidFill>
                  <a:srgbClr val="EB8E18"/>
                </a:solidFill>
                <a:latin typeface="Aptos"/>
              </a:rPr>
              <a:t>₹</a:t>
            </a:r>
            <a:r>
              <a:rPr lang="en-IN" sz="2000" b="1" dirty="0">
                <a:solidFill>
                  <a:srgbClr val="EB8E18"/>
                </a:solidFill>
                <a:latin typeface="Aptos"/>
              </a:rPr>
              <a:t>1</a:t>
            </a:r>
            <a:r>
              <a:rPr sz="2000" b="1" dirty="0">
                <a:solidFill>
                  <a:srgbClr val="EB8E18"/>
                </a:solidFill>
                <a:latin typeface="Aptos"/>
              </a:rPr>
              <a:t>L </a:t>
            </a:r>
            <a:r>
              <a:rPr lang="en-IN" sz="2000" b="1" dirty="0">
                <a:solidFill>
                  <a:srgbClr val="EB8E18"/>
                </a:solidFill>
                <a:latin typeface="Aptos"/>
              </a:rPr>
              <a:t>to</a:t>
            </a:r>
            <a:r>
              <a:rPr sz="2000" b="1" dirty="0">
                <a:solidFill>
                  <a:srgbClr val="EB8E18"/>
                </a:solidFill>
                <a:latin typeface="Aptos"/>
              </a:rPr>
              <a:t> ₹10L</a:t>
            </a:r>
            <a:r>
              <a:rPr lang="en-IN" sz="2000" b="1" dirty="0">
                <a:solidFill>
                  <a:srgbClr val="EB8E18"/>
                </a:solidFill>
                <a:latin typeface="Aptos"/>
              </a:rPr>
              <a:t> </a:t>
            </a:r>
            <a:endParaRPr lang="en-IN" sz="2800" b="1" dirty="0">
              <a:solidFill>
                <a:srgbClr val="EB8E18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1520" y="594360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5B52"/>
                </a:solidFill>
                <a:latin typeface="Aptos"/>
              </a:rPr>
              <a:t>Preventive health check  •  Health insurance  •  Claims support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695B52"/>
                </a:solidFill>
                <a:latin typeface="Aptos"/>
              </a:rPr>
              <a:t>Vidya </a:t>
            </a:r>
            <a:r>
              <a:rPr sz="800" b="0" dirty="0" err="1">
                <a:solidFill>
                  <a:srgbClr val="695B52"/>
                </a:solidFill>
                <a:latin typeface="Aptos"/>
              </a:rPr>
              <a:t>Arogyam</a:t>
            </a:r>
            <a:r>
              <a:rPr sz="800" b="0" dirty="0">
                <a:solidFill>
                  <a:srgbClr val="695B52"/>
                </a:solidFill>
                <a:latin typeface="Aptos"/>
              </a:rPr>
              <a:t> Healthy Life Program  •  Powered by </a:t>
            </a:r>
            <a:r>
              <a:rPr sz="800" b="0" dirty="0" err="1">
                <a:solidFill>
                  <a:srgbClr val="695B52"/>
                </a:solidFill>
                <a:latin typeface="Aptos"/>
              </a:rPr>
              <a:t>MobilePe</a:t>
            </a:r>
            <a:endParaRPr sz="800" b="0" dirty="0">
              <a:solidFill>
                <a:srgbClr val="695B52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695B52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8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805C"/>
                </a:solidFill>
                <a:latin typeface="Aptos"/>
              </a:rPr>
              <a:t>CORE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70182B"/>
                </a:solidFill>
                <a:latin typeface="Aptos"/>
              </a:rPr>
              <a:t>The two insurer offers at a glance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417320"/>
            <a:ext cx="3383280" cy="438912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9224" y="1490472"/>
            <a:ext cx="327355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Feature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3977640" y="1417320"/>
            <a:ext cx="3794760" cy="438912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032504" y="1490472"/>
            <a:ext cx="368503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IndusInd General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417320"/>
            <a:ext cx="3794760" cy="438912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27264" y="1490472"/>
            <a:ext cx="368503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ICICI Lombard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1856232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" y="1911096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Plan type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77640" y="1856232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032504" y="1911096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Group medical insurance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0" y="1856232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27264" y="1911096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Group medical insurance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2295144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9224" y="2350008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Age eligibility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77640" y="2295144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032504" y="2350008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18–65 years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0" y="2295144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27264" y="2350008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18–65 years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2734056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224" y="2788920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Sum insured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77640" y="2734056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032504" y="2788920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₹1–5 lakh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0" y="2734056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827264" y="2788920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₹3, ₹5 and ₹10 lakh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3172968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9224" y="3227832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Pre-hospitalisation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977640" y="3172968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032504" y="3227832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30 days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772400" y="3172968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827264" y="3227832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30 days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94360" y="3611880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9224" y="3666744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Post-hospitalisation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977640" y="3611880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032504" y="3666744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60 days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72400" y="3611880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827264" y="3666744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60 days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4360" y="4050791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9224" y="4105655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PED waiting period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77640" y="4050791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032504" y="4105655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24 months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772400" y="4050791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827264" y="4105655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24 months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4360" y="4489704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49224" y="4544568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Specific illness waiting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977640" y="4489704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032504" y="4544568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24 months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772400" y="4489704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827264" y="4544568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24 months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94360" y="4928616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49224" y="4983480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Room / ICU limit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77640" y="4928616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032504" y="4983480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2% / 4% of SI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772400" y="4928616"/>
            <a:ext cx="379476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7827264" y="4983480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2% / 4% of SI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94360" y="5367528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49224" y="5422392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Ambulance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977640" y="5367528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4032504" y="5422392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₹3,000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772400" y="5367528"/>
            <a:ext cx="379476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7827264" y="5422392"/>
            <a:ext cx="368503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₹3,000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5B52"/>
                </a:solidFill>
                <a:latin typeface="Aptos"/>
              </a:rPr>
              <a:t>Vidya Arogyam Healthy Life Program  •  Powered by MobilePe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695B52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8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805C"/>
                </a:solidFill>
                <a:latin typeface="Aptos"/>
              </a:rPr>
              <a:t>PLAN DIFFERENTIATION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13232"/>
            <a:ext cx="109728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 dirty="0">
                <a:solidFill>
                  <a:srgbClr val="70182B"/>
                </a:solidFill>
                <a:latin typeface="Aptos"/>
              </a:rPr>
              <a:t>Family and </a:t>
            </a:r>
            <a:r>
              <a:rPr lang="en-IN" sz="2700" b="1" dirty="0">
                <a:solidFill>
                  <a:srgbClr val="70182B"/>
                </a:solidFill>
                <a:latin typeface="Aptos"/>
              </a:rPr>
              <a:t>M</a:t>
            </a:r>
            <a:r>
              <a:rPr sz="2700" b="1" dirty="0" err="1">
                <a:solidFill>
                  <a:srgbClr val="70182B"/>
                </a:solidFill>
                <a:latin typeface="Aptos"/>
              </a:rPr>
              <a:t>aternity</a:t>
            </a:r>
            <a:r>
              <a:rPr sz="2700" b="1" dirty="0">
                <a:solidFill>
                  <a:srgbClr val="70182B"/>
                </a:solidFill>
                <a:latin typeface="Aptos"/>
              </a:rPr>
              <a:t> </a:t>
            </a:r>
            <a:r>
              <a:rPr lang="en-IN" sz="2700" b="1" dirty="0">
                <a:solidFill>
                  <a:srgbClr val="70182B"/>
                </a:solidFill>
                <a:latin typeface="Aptos"/>
              </a:rPr>
              <a:t>P</a:t>
            </a:r>
            <a:r>
              <a:rPr sz="2700" b="1" dirty="0" err="1">
                <a:solidFill>
                  <a:srgbClr val="70182B"/>
                </a:solidFill>
                <a:latin typeface="Aptos"/>
              </a:rPr>
              <a:t>rotection</a:t>
            </a:r>
            <a:endParaRPr sz="2700" b="1" dirty="0">
              <a:solidFill>
                <a:srgbClr val="70182B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1508760"/>
            <a:ext cx="3383280" cy="640080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9224" y="1581912"/>
            <a:ext cx="327355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Feature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3977640" y="1508760"/>
            <a:ext cx="3794760" cy="640080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032504" y="1581912"/>
            <a:ext cx="368503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IndusInd General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508760"/>
            <a:ext cx="3794760" cy="640080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27264" y="1581912"/>
            <a:ext cx="368503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ICICI Lombard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2148839"/>
            <a:ext cx="338328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" y="2203703"/>
            <a:ext cx="327355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D2323"/>
                </a:solidFill>
                <a:latin typeface="Aptos"/>
              </a:rPr>
              <a:t>Maternity waiting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77640" y="2148839"/>
            <a:ext cx="379476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032504" y="2203703"/>
            <a:ext cx="36850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D2323"/>
                </a:solidFill>
                <a:latin typeface="Aptos"/>
              </a:rPr>
              <a:t>9 months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0" y="2148839"/>
            <a:ext cx="379476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827264" y="2203703"/>
            <a:ext cx="36850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D2323"/>
                </a:solidFill>
                <a:latin typeface="Aptos"/>
              </a:rPr>
              <a:t>2 years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2788920"/>
            <a:ext cx="3383280" cy="640080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9224" y="2843784"/>
            <a:ext cx="327355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D2323"/>
                </a:solidFill>
                <a:latin typeface="Aptos"/>
              </a:rPr>
              <a:t>Maternity limit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77640" y="2788920"/>
            <a:ext cx="3794760" cy="640080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032504" y="2843784"/>
            <a:ext cx="36850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D2323"/>
                </a:solidFill>
                <a:latin typeface="Aptos"/>
              </a:rPr>
              <a:t>Up to ₹50,000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0" y="2788920"/>
            <a:ext cx="3794760" cy="640080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27264" y="2843784"/>
            <a:ext cx="36850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D2323"/>
                </a:solidFill>
                <a:latin typeface="Aptos"/>
              </a:rPr>
              <a:t>Up to ₹40,000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3429000"/>
            <a:ext cx="338328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224" y="3483864"/>
            <a:ext cx="327355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D2323"/>
                </a:solidFill>
                <a:latin typeface="Aptos"/>
              </a:rPr>
              <a:t>Newborn / child cover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77640" y="3429000"/>
            <a:ext cx="379476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032504" y="3483864"/>
            <a:ext cx="3685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dirty="0">
                <a:solidFill>
                  <a:srgbClr val="2D2323"/>
                </a:solidFill>
                <a:latin typeface="Aptos"/>
              </a:rPr>
              <a:t>91 days </a:t>
            </a:r>
            <a:r>
              <a:rPr lang="en-IN" sz="1200" dirty="0">
                <a:solidFill>
                  <a:srgbClr val="2D2323"/>
                </a:solidFill>
                <a:latin typeface="Aptos"/>
              </a:rPr>
              <a:t>onwards</a:t>
            </a:r>
            <a:endParaRPr sz="1200" b="0" dirty="0">
              <a:solidFill>
                <a:srgbClr val="2D2323"/>
              </a:solidFill>
              <a:latin typeface="Apto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772400" y="3429000"/>
            <a:ext cx="379476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827264" y="3483864"/>
            <a:ext cx="36850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dirty="0">
                <a:solidFill>
                  <a:srgbClr val="2D2323"/>
                </a:solidFill>
                <a:latin typeface="Aptos"/>
              </a:rPr>
              <a:t>91 days </a:t>
            </a:r>
            <a:r>
              <a:rPr lang="en-IN" sz="1200" dirty="0">
                <a:solidFill>
                  <a:srgbClr val="2D2323"/>
                </a:solidFill>
                <a:latin typeface="Aptos"/>
              </a:rPr>
              <a:t>Onwards</a:t>
            </a:r>
            <a:endParaRPr sz="1200" b="0" dirty="0">
              <a:solidFill>
                <a:srgbClr val="2D2323"/>
              </a:solidFill>
              <a:latin typeface="Apto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4360" y="4069080"/>
            <a:ext cx="3383280" cy="640080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9224" y="4123944"/>
            <a:ext cx="327355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D2323"/>
                </a:solidFill>
                <a:latin typeface="Aptos"/>
              </a:rPr>
              <a:t>Family structure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977640" y="4069080"/>
            <a:ext cx="3794760" cy="640080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032504" y="4123944"/>
            <a:ext cx="3685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D2323"/>
                </a:solidFill>
                <a:latin typeface="Aptos"/>
              </a:rPr>
              <a:t>Up to 2 adults + 2 children (</a:t>
            </a:r>
            <a:r>
              <a:rPr lang="en-US" sz="1200" dirty="0" err="1">
                <a:solidFill>
                  <a:srgbClr val="2D2323"/>
                </a:solidFill>
                <a:latin typeface="Aptos"/>
              </a:rPr>
              <a:t>Upto</a:t>
            </a:r>
            <a:r>
              <a:rPr lang="en-US" sz="1200" dirty="0">
                <a:solidFill>
                  <a:srgbClr val="2D2323"/>
                </a:solidFill>
                <a:latin typeface="Aptos"/>
              </a:rPr>
              <a:t> 20 Years of Age)</a:t>
            </a:r>
          </a:p>
          <a:p>
            <a:pPr algn="l"/>
            <a:r>
              <a:rPr lang="en-IN" sz="1200" b="0" dirty="0">
                <a:solidFill>
                  <a:srgbClr val="2D2323"/>
                </a:solidFill>
                <a:latin typeface="Aptos"/>
              </a:rPr>
              <a:t>Individual &amp; Family Floater</a:t>
            </a:r>
            <a:endParaRPr sz="1200" b="0" dirty="0">
              <a:solidFill>
                <a:srgbClr val="2D2323"/>
              </a:solidFill>
              <a:latin typeface="Apto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772400" y="4069080"/>
            <a:ext cx="3794760" cy="640080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827264" y="4123944"/>
            <a:ext cx="3685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dirty="0">
                <a:solidFill>
                  <a:srgbClr val="2D2323"/>
                </a:solidFill>
                <a:latin typeface="Aptos"/>
              </a:rPr>
              <a:t>Up to 2 adults + 2 children</a:t>
            </a:r>
            <a:r>
              <a:rPr lang="en-IN" sz="1200" dirty="0">
                <a:solidFill>
                  <a:srgbClr val="2D2323"/>
                </a:solidFill>
                <a:latin typeface="Aptos"/>
              </a:rPr>
              <a:t> (</a:t>
            </a:r>
            <a:r>
              <a:rPr lang="en-IN" sz="1200" dirty="0" err="1">
                <a:solidFill>
                  <a:srgbClr val="2D2323"/>
                </a:solidFill>
                <a:latin typeface="Aptos"/>
              </a:rPr>
              <a:t>Upto</a:t>
            </a:r>
            <a:r>
              <a:rPr lang="en-IN" sz="1200" dirty="0">
                <a:solidFill>
                  <a:srgbClr val="2D2323"/>
                </a:solidFill>
                <a:latin typeface="Aptos"/>
              </a:rPr>
              <a:t> 20 Years of Age)</a:t>
            </a:r>
          </a:p>
          <a:p>
            <a:pPr algn="l"/>
            <a:r>
              <a:rPr lang="en-IN" sz="1200" b="0" dirty="0">
                <a:solidFill>
                  <a:srgbClr val="2D2323"/>
                </a:solidFill>
                <a:latin typeface="Aptos"/>
              </a:rPr>
              <a:t>Individual &amp; Family Floater </a:t>
            </a:r>
            <a:endParaRPr sz="1200" b="0" dirty="0">
              <a:solidFill>
                <a:srgbClr val="2D2323"/>
              </a:solidFill>
              <a:latin typeface="Apto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94360" y="4709160"/>
            <a:ext cx="338328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9224" y="4764024"/>
            <a:ext cx="327355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2D2323"/>
                </a:solidFill>
                <a:latin typeface="Aptos"/>
              </a:rPr>
              <a:t>Positioning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977640" y="4709160"/>
            <a:ext cx="379476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032504" y="4764024"/>
            <a:ext cx="3685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dirty="0">
                <a:solidFill>
                  <a:srgbClr val="2D2323"/>
                </a:solidFill>
                <a:latin typeface="Aptos"/>
              </a:rPr>
              <a:t>Earlier maternity access</a:t>
            </a:r>
            <a:endParaRPr lang="en-IN" sz="1200" b="0" dirty="0">
              <a:solidFill>
                <a:srgbClr val="2D2323"/>
              </a:solidFill>
              <a:latin typeface="Aptos"/>
            </a:endParaRPr>
          </a:p>
          <a:p>
            <a:pPr algn="l"/>
            <a:r>
              <a:rPr lang="en-IN" sz="1200" dirty="0">
                <a:solidFill>
                  <a:srgbClr val="2D2323"/>
                </a:solidFill>
                <a:latin typeface="Aptos"/>
              </a:rPr>
              <a:t>Lower Sum Insured Options </a:t>
            </a:r>
            <a:endParaRPr sz="1200" b="0" dirty="0">
              <a:solidFill>
                <a:srgbClr val="2D2323"/>
              </a:solidFill>
              <a:latin typeface="Apto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772400" y="4709160"/>
            <a:ext cx="3794760" cy="640080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827264" y="4764024"/>
            <a:ext cx="3685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dirty="0">
                <a:solidFill>
                  <a:srgbClr val="2D2323"/>
                </a:solidFill>
                <a:latin typeface="Aptos"/>
              </a:rPr>
              <a:t>Broader SI menu</a:t>
            </a:r>
            <a:endParaRPr lang="en-IN" sz="1200" b="0" dirty="0">
              <a:solidFill>
                <a:srgbClr val="2D2323"/>
              </a:solidFill>
              <a:latin typeface="Aptos"/>
            </a:endParaRPr>
          </a:p>
          <a:p>
            <a:pPr algn="l"/>
            <a:r>
              <a:rPr lang="en-IN" sz="1200" b="0" dirty="0">
                <a:solidFill>
                  <a:srgbClr val="2D2323"/>
                </a:solidFill>
                <a:latin typeface="Aptos"/>
              </a:rPr>
              <a:t>Value Proposition – Bonus on Renewal</a:t>
            </a:r>
            <a:endParaRPr sz="1200" b="0" dirty="0">
              <a:solidFill>
                <a:srgbClr val="2D2323"/>
              </a:solidFill>
              <a:latin typeface="Apto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5B52"/>
                </a:solidFill>
                <a:latin typeface="Aptos"/>
              </a:rPr>
              <a:t>Vidya Arogyam Healthy Life Program  •  Powered by MobilePe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695B52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8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805C"/>
                </a:solidFill>
                <a:latin typeface="Aptos"/>
              </a:rPr>
              <a:t>CORE COVER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13232"/>
            <a:ext cx="109728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 dirty="0">
                <a:solidFill>
                  <a:srgbClr val="70182B"/>
                </a:solidFill>
                <a:latin typeface="Aptos"/>
              </a:rPr>
              <a:t>Common benefits</a:t>
            </a:r>
            <a:r>
              <a:rPr lang="en-US" sz="2700" b="1" dirty="0">
                <a:solidFill>
                  <a:srgbClr val="70182B"/>
                </a:solidFill>
                <a:latin typeface="Aptos"/>
              </a:rPr>
              <a:t>:</a:t>
            </a:r>
            <a:endParaRPr sz="2700" b="1" dirty="0">
              <a:solidFill>
                <a:srgbClr val="70182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14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805C"/>
                </a:solidFill>
                <a:latin typeface="Aptos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1453896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2D2323"/>
                </a:solidFill>
                <a:latin typeface="Aptos"/>
              </a:rPr>
              <a:t>Hospitalisation and day-care treatments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75688"/>
            <a:ext cx="914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805C"/>
                </a:solidFill>
                <a:latin typeface="Aptos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112264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2D2323"/>
                </a:solidFill>
                <a:latin typeface="Aptos"/>
              </a:rPr>
              <a:t>30 days pre- and 60 days post-hospitalisation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734056"/>
            <a:ext cx="914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805C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770632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2D2323"/>
                </a:solidFill>
                <a:latin typeface="Aptos"/>
              </a:rPr>
              <a:t>Domiciliary hospitalisation, subject to exclusions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392424"/>
            <a:ext cx="914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805C"/>
                </a:solidFill>
                <a:latin typeface="Aptos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429000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2D2323"/>
                </a:solidFill>
                <a:latin typeface="Aptos"/>
              </a:rPr>
              <a:t>AYUSH treatment at registered AYUSH hospitals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050791"/>
            <a:ext cx="914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805C"/>
                </a:solidFill>
                <a:latin typeface="Aptos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4087368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2D2323"/>
                </a:solidFill>
                <a:latin typeface="Aptos"/>
              </a:rPr>
              <a:t>Organ-donor expenses where eligible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709159"/>
            <a:ext cx="914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805C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745736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2D2323"/>
                </a:solidFill>
                <a:latin typeface="Aptos"/>
              </a:rPr>
              <a:t>Emergency ambulance charges up to ₹3,000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62356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95B52"/>
                </a:solidFill>
                <a:latin typeface="Aptos"/>
              </a:rPr>
              <a:t>Modern-treatment coverage is stated for IndusInd up to 50% of base SI for listed procedures; ICICI treatment is not specified in the template.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5B52"/>
                </a:solidFill>
                <a:latin typeface="Aptos"/>
              </a:rPr>
              <a:t>Vidya Arogyam Healthy Life Program  •  Powered by MobilePe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695B52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8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805C"/>
                </a:solidFill>
                <a:latin typeface="Aptos"/>
              </a:rPr>
              <a:t>PED AND SPECIFIC ILLNESS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70182B"/>
                </a:solidFill>
                <a:latin typeface="Aptos"/>
              </a:rPr>
              <a:t>The 24-month waiting period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00805C"/>
                </a:solidFill>
                <a:latin typeface="Aptos"/>
              </a:rPr>
              <a:t>Applies after 24 months continuous coverage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B8E18"/>
                </a:solidFill>
                <a:latin typeface="Aptos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210312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D2323"/>
                </a:solidFill>
                <a:latin typeface="Aptos"/>
              </a:rPr>
              <a:t>Cataract and benign prostatic hypertrophy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852927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B8E18"/>
                </a:solidFill>
                <a:latin typeface="Apto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2852927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D2323"/>
                </a:solidFill>
                <a:latin typeface="Aptos"/>
              </a:rPr>
              <a:t>Hernia, hydrocele, fissures, fistula and piles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602735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B8E1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3602735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D2323"/>
                </a:solidFill>
                <a:latin typeface="Aptos"/>
              </a:rPr>
              <a:t>Arthritis, gout, rheumatism and spinal disorders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103120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B8E1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210312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D2323"/>
                </a:solidFill>
                <a:latin typeface="Aptos"/>
              </a:rPr>
              <a:t>Joint replacements unless caused by accident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2852927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B8E1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0840" y="2852927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D2323"/>
                </a:solidFill>
                <a:latin typeface="Aptos"/>
              </a:rPr>
              <a:t>Urinary / biliary stones and endometriosis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3602735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EB8E18"/>
                </a:solidFill>
                <a:latin typeface="Aptos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3602735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2D2323"/>
                </a:solidFill>
                <a:latin typeface="Aptos"/>
              </a:rPr>
              <a:t>Chronic renal failure dialysis and sinus procedures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71500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95B52"/>
                </a:solidFill>
                <a:latin typeface="Aptos"/>
              </a:rPr>
              <a:t>Final exclusions, disclosures and waiting-period wording must be checked in the issued certificate and policy schedule.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5B52"/>
                </a:solidFill>
                <a:latin typeface="Aptos"/>
              </a:rPr>
              <a:t>Vidya Arogyam Healthy Life Program  •  Powered by MobilePe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695B52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8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805C"/>
                </a:solidFill>
                <a:latin typeface="Aptos"/>
              </a:rPr>
              <a:t>SUB-LIMIT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13232"/>
            <a:ext cx="10972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 dirty="0">
                <a:solidFill>
                  <a:srgbClr val="70182B"/>
                </a:solidFill>
                <a:latin typeface="Aptos"/>
              </a:rPr>
              <a:t>Treatment sub-limits:</a:t>
            </a:r>
            <a:endParaRPr lang="en-US" sz="2700" b="1" dirty="0">
              <a:solidFill>
                <a:srgbClr val="70182B"/>
              </a:solidFill>
              <a:latin typeface="Aptos"/>
            </a:endParaRPr>
          </a:p>
          <a:p>
            <a:pPr algn="l"/>
            <a:endParaRPr sz="2700" b="1" dirty="0">
              <a:solidFill>
                <a:srgbClr val="70182B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4360" y="1325880"/>
            <a:ext cx="4206240" cy="438912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9224" y="1399032"/>
            <a:ext cx="4096511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Treatment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4800600" y="1325880"/>
            <a:ext cx="3383280" cy="438912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855464" y="1399032"/>
            <a:ext cx="327355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IndusInd General</a:t>
            </a:r>
          </a:p>
        </p:txBody>
      </p:sp>
      <p:sp>
        <p:nvSpPr>
          <p:cNvPr id="9" name="Rectangle 8"/>
          <p:cNvSpPr/>
          <p:nvPr/>
        </p:nvSpPr>
        <p:spPr>
          <a:xfrm>
            <a:off x="8183879" y="1325880"/>
            <a:ext cx="3383280" cy="438912"/>
          </a:xfrm>
          <a:prstGeom prst="rect">
            <a:avLst/>
          </a:prstGeom>
          <a:solidFill>
            <a:srgbClr val="70182B"/>
          </a:solidFill>
          <a:ln>
            <a:solidFill>
              <a:srgbClr val="FAF7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38744" y="1399032"/>
            <a:ext cx="327355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ICICI Lombard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1764792"/>
            <a:ext cx="420624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" y="1819656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Cataract / eye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00600" y="1764792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55464" y="1819656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₹30,000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83879" y="1764792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38744" y="1819656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₹30,000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2203704"/>
            <a:ext cx="420624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9224" y="2258568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ENT disorder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2203704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55464" y="2258568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₹50,000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83879" y="2203704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38744" y="2258568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₹55,000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2642616"/>
            <a:ext cx="420624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224" y="2697480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Anal fistula / piles / fissure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00600" y="2642616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855464" y="2697480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₹50,000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83879" y="2642616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38744" y="2697480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₹55,000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4360" y="3081528"/>
            <a:ext cx="420624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9224" y="3136392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Hernia / hydrocele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00600" y="3081528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855464" y="3136392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₹75,000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183879" y="3081528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238744" y="3136392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₹90,000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94360" y="3520440"/>
            <a:ext cx="420624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9224" y="3575304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Hysterectomy / prostate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800600" y="3520440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855464" y="3575304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₹75,000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183879" y="3520440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238744" y="3575304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₹90,000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4360" y="3959352"/>
            <a:ext cx="420624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49224" y="4014215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Genito-urinary / calculus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800600" y="3959352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855464" y="4014215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₹75,000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83879" y="3959352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238744" y="4014215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₹60,000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4360" y="4398264"/>
            <a:ext cx="420624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49224" y="4453128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Appendectomy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800600" y="4398264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855464" y="4453128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₹75,000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183879" y="4398264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238744" y="4453128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₹60,000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94360" y="4837176"/>
            <a:ext cx="420624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649224" y="4892040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Benign cysts / tumours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800600" y="4837176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4855464" y="4892040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₹1,00,000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183879" y="4837176"/>
            <a:ext cx="3383280" cy="438912"/>
          </a:xfrm>
          <a:prstGeom prst="rect">
            <a:avLst/>
          </a:prstGeom>
          <a:solidFill>
            <a:srgbClr val="F5EFE7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8238744" y="4892040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₹90,000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94360" y="5276088"/>
            <a:ext cx="420624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49224" y="5330952"/>
            <a:ext cx="4096511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2D2323"/>
                </a:solidFill>
                <a:latin typeface="Aptos"/>
              </a:rPr>
              <a:t>Spinal disc surgery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800600" y="5276088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4855464" y="5330952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₹1,25,000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183879" y="5276088"/>
            <a:ext cx="33832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E0D5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8238744" y="5330952"/>
            <a:ext cx="3273552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D2323"/>
                </a:solidFill>
                <a:latin typeface="Aptos"/>
              </a:rPr>
              <a:t>₹1,35,000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5B52"/>
                </a:solidFill>
                <a:latin typeface="Aptos"/>
              </a:rPr>
              <a:t>Vidya Arogyam Healthy Life Program  •  Powered by MobilePe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695B52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80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00805C"/>
                </a:solidFill>
                <a:latin typeface="Aptos"/>
              </a:rPr>
              <a:t>ROOM RENT AND ICU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1323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70182B"/>
                </a:solidFill>
                <a:latin typeface="Aptos"/>
              </a:rPr>
              <a:t>Room-rent cap affects claim economics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70182B"/>
                </a:solidFill>
                <a:latin typeface="Aptos"/>
              </a:rPr>
              <a:t>2% of sum insured
Room rent per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463040"/>
            <a:ext cx="5029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805C"/>
                </a:solidFill>
                <a:latin typeface="Aptos"/>
              </a:rPr>
              <a:t>4% of sum insured
ICU per 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017520"/>
            <a:ext cx="10241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2D2323"/>
                </a:solidFill>
                <a:latin typeface="Aptos"/>
              </a:rPr>
              <a:t>At ₹5 lakh SI: room eligibility is ₹10,000/day and ICU eligibility is ₹20,000/day.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251960"/>
            <a:ext cx="10241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695B52"/>
                </a:solidFill>
                <a:latin typeface="Aptos"/>
              </a:rPr>
              <a:t>If a higher room category is selected, proportionate deductions may apply depending on the policy wording. Confirm whether linked medical expenses are affected.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473952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695B52"/>
                </a:solidFill>
                <a:latin typeface="Aptos"/>
              </a:rPr>
              <a:t>Vidya Arogyam Healthy Life Program  •  Powered by MobilePe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473952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695B52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601</Words>
  <Application>Microsoft Office PowerPoint</Application>
  <PresentationFormat>Widescreen</PresentationFormat>
  <Paragraphs>147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SIDDHANT</dc:creator>
  <cp:keywords/>
  <dc:description>generated using python-pptx</dc:description>
  <cp:lastModifiedBy>Siddhant Kumar Tiwari</cp:lastModifiedBy>
  <cp:revision>3</cp:revision>
  <dcterms:created xsi:type="dcterms:W3CDTF">2013-01-27T09:14:16Z</dcterms:created>
  <dcterms:modified xsi:type="dcterms:W3CDTF">2026-09-19T11:49:15Z</dcterms:modified>
  <cp:category/>
</cp:coreProperties>
</file>